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5" r:id="rId6"/>
    <p:sldId id="266" r:id="rId7"/>
    <p:sldId id="267" r:id="rId8"/>
    <p:sldId id="258" r:id="rId9"/>
    <p:sldId id="269" r:id="rId10"/>
    <p:sldId id="272" r:id="rId11"/>
    <p:sldId id="271"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6F3B"/>
    <a:srgbClr val="73F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p:scale>
          <a:sx n="75" d="100"/>
          <a:sy n="75" d="100"/>
        </p:scale>
        <p:origin x="642"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9958522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93416874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99530488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292806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3128118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0856788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5130717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62154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647338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216557721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2741215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4865976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37092074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1337054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10505893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87688185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C689A326-4746-4E34-B785-0EA41F54B5F9}" type="datetimeFigureOut">
              <a:rPr lang="en-US" smtClean="0"/>
              <a:t>10/19/2018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126D12-438C-442D-8F2A-44AB24E5CF1E}" type="slidenum">
              <a:rPr lang="en-US" smtClean="0"/>
              <a:t>‹Nº›</a:t>
            </a:fld>
            <a:endParaRPr lang="en-US" dirty="0"/>
          </a:p>
        </p:txBody>
      </p:sp>
    </p:spTree>
    <p:extLst>
      <p:ext uri="{BB962C8B-B14F-4D97-AF65-F5344CB8AC3E}">
        <p14:creationId xmlns:p14="http://schemas.microsoft.com/office/powerpoint/2010/main" val="77892991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prstClr val="black"/>
              <a:schemeClr val="accent6">
                <a:tint val="45000"/>
                <a:satMod val="400000"/>
              </a:schemeClr>
            </a:duotone>
            <a:extLst>
              <a:ext uri="{BEBA8EAE-BF5A-486C-A8C5-ECC9F3942E4B}">
                <a14:imgProps xmlns:a14="http://schemas.microsoft.com/office/drawing/2010/main">
                  <a14:imgLayer r:embed="rId20">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9A326-4746-4E34-B785-0EA41F54B5F9}" type="datetimeFigureOut">
              <a:rPr lang="en-US" smtClean="0"/>
              <a:t>10/19/2018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E126D12-438C-442D-8F2A-44AB24E5CF1E}" type="slidenum">
              <a:rPr lang="en-US" smtClean="0"/>
              <a:t>‹Nº›</a:t>
            </a:fld>
            <a:endParaRPr lang="en-US" dirty="0"/>
          </a:p>
        </p:txBody>
      </p:sp>
    </p:spTree>
    <p:extLst>
      <p:ext uri="{BB962C8B-B14F-4D97-AF65-F5344CB8AC3E}">
        <p14:creationId xmlns:p14="http://schemas.microsoft.com/office/powerpoint/2010/main" val="42321009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60073" y="1181100"/>
            <a:ext cx="8825658" cy="1578475"/>
          </a:xfrm>
        </p:spPr>
        <p:txBody>
          <a:bodyPr/>
          <a:lstStyle/>
          <a:p>
            <a:pPr algn="ctr"/>
            <a:r>
              <a:rPr lang="en-US" sz="4800" dirty="0" smtClean="0"/>
              <a:t>Mac Installation &amp; Activation</a:t>
            </a:r>
            <a:br>
              <a:rPr lang="en-US" sz="4800" dirty="0" smtClean="0"/>
            </a:br>
            <a:r>
              <a:rPr lang="en-US" sz="4800" dirty="0" smtClean="0"/>
              <a:t> -Basic Troubleshooting-</a:t>
            </a:r>
            <a:endParaRPr lang="en-US" sz="4800" dirty="0"/>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7561" y="3078459"/>
            <a:ext cx="1310682" cy="13106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0513496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nodeType="afterEffect">
                                  <p:stCondLst>
                                    <p:cond delay="0"/>
                                  </p:stCondLst>
                                  <p:endCondLst>
                                    <p:cond evt="onNext" delay="0">
                                      <p:tgtEl>
                                        <p:sldTgt/>
                                      </p:tgtEl>
                                    </p:cond>
                                  </p:endCondLst>
                                  <p:childTnLst>
                                    <p:animRot by="43200000">
                                      <p:cBhvr>
                                        <p:cTn id="6" dur="1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20831740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326311546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endParaRPr lang="en-US"/>
          </a:p>
        </p:txBody>
      </p:sp>
      <p:sp>
        <p:nvSpPr>
          <p:cNvPr id="3" name="Marcador de contenido 2"/>
          <p:cNvSpPr>
            <a:spLocks noGrp="1"/>
          </p:cNvSpPr>
          <p:nvPr>
            <p:ph idx="1"/>
          </p:nvPr>
        </p:nvSpPr>
        <p:spPr/>
        <p:txBody>
          <a:bodyPr/>
          <a:lstStyle/>
          <a:p>
            <a:endParaRPr lang="en-US"/>
          </a:p>
        </p:txBody>
      </p:sp>
    </p:spTree>
    <p:extLst>
      <p:ext uri="{BB962C8B-B14F-4D97-AF65-F5344CB8AC3E}">
        <p14:creationId xmlns:p14="http://schemas.microsoft.com/office/powerpoint/2010/main" val="116458641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Topics</a:t>
            </a:r>
            <a:r>
              <a:rPr lang="es-NI" dirty="0" smtClean="0"/>
              <a:t> to be </a:t>
            </a:r>
            <a:r>
              <a:rPr lang="en-US" dirty="0" smtClean="0"/>
              <a:t>covered</a:t>
            </a:r>
            <a:endParaRPr lang="en-US" dirty="0"/>
          </a:p>
        </p:txBody>
      </p:sp>
      <p:sp>
        <p:nvSpPr>
          <p:cNvPr id="3" name="Marcador de contenido 2"/>
          <p:cNvSpPr>
            <a:spLocks noGrp="1"/>
          </p:cNvSpPr>
          <p:nvPr>
            <p:ph idx="1"/>
          </p:nvPr>
        </p:nvSpPr>
        <p:spPr>
          <a:xfrm>
            <a:off x="1104293" y="1853248"/>
            <a:ext cx="8946541" cy="4195481"/>
          </a:xfrm>
        </p:spPr>
        <p:txBody>
          <a:bodyPr>
            <a:normAutofit/>
          </a:bodyPr>
          <a:lstStyle/>
          <a:p>
            <a:r>
              <a:rPr lang="en-US" sz="2400" dirty="0" smtClean="0"/>
              <a:t>Mac Terminology</a:t>
            </a:r>
          </a:p>
          <a:p>
            <a:r>
              <a:rPr lang="en-US" sz="2400" dirty="0" smtClean="0"/>
              <a:t>Office for Mac Installation</a:t>
            </a:r>
          </a:p>
          <a:p>
            <a:r>
              <a:rPr lang="en-US" sz="2400" dirty="0" smtClean="0"/>
              <a:t>Uninstall Office from Mac</a:t>
            </a:r>
          </a:p>
          <a:p>
            <a:r>
              <a:rPr lang="en-US" sz="2400" dirty="0" smtClean="0"/>
              <a:t>Removal Tools available for Mac</a:t>
            </a:r>
          </a:p>
          <a:p>
            <a:r>
              <a:rPr lang="en-US" sz="2400" dirty="0" smtClean="0"/>
              <a:t>Troubleshooting signing issues using Mac’s Keychain tool.</a:t>
            </a:r>
            <a:endParaRPr lang="en-US" sz="2400" dirty="0"/>
          </a:p>
        </p:txBody>
      </p:sp>
    </p:spTree>
    <p:extLst>
      <p:ext uri="{BB962C8B-B14F-4D97-AF65-F5344CB8AC3E}">
        <p14:creationId xmlns:p14="http://schemas.microsoft.com/office/powerpoint/2010/main" val="270217788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2" y="664352"/>
            <a:ext cx="8825659" cy="1058732"/>
          </a:xfrm>
        </p:spPr>
        <p:txBody>
          <a:bodyPr/>
          <a:lstStyle/>
          <a:p>
            <a:pPr algn="ctr"/>
            <a:r>
              <a:rPr lang="en-US" dirty="0" smtClean="0"/>
              <a:t>Mac Terminology</a:t>
            </a:r>
            <a:endParaRPr lang="en-US" dirty="0"/>
          </a:p>
        </p:txBody>
      </p:sp>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48" y="2185084"/>
            <a:ext cx="1928869" cy="19288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784373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87736" y="1853248"/>
            <a:ext cx="9386017" cy="2871152"/>
          </a:xfrm>
        </p:spPr>
        <p:txBody>
          <a:bodyPr>
            <a:noAutofit/>
          </a:bodyPr>
          <a:lstStyle/>
          <a:p>
            <a:r>
              <a:rPr lang="en-US" sz="2400" dirty="0" smtClean="0"/>
              <a:t>MacOS has its own way of naming things. Something that we need to keep in mind is that many Mac users are fans of the Apple products they own, therefore some of them may feel uncomfortable if we do not name things correctly.</a:t>
            </a:r>
          </a:p>
          <a:p>
            <a:r>
              <a:rPr lang="en-US" sz="2400" dirty="0" smtClean="0"/>
              <a:t>The next slide will display some components of the MacOS user interface and its closest equivalent found in a Windows system.</a:t>
            </a:r>
            <a:endParaRPr lang="en-US" sz="2400" dirty="0"/>
          </a:p>
        </p:txBody>
      </p:sp>
      <p:sp>
        <p:nvSpPr>
          <p:cNvPr id="5" name="Título 1"/>
          <p:cNvSpPr>
            <a:spLocks noGrp="1"/>
          </p:cNvSpPr>
          <p:nvPr>
            <p:ph type="title"/>
          </p:nvPr>
        </p:nvSpPr>
        <p:spPr>
          <a:xfrm>
            <a:off x="1758241" y="452718"/>
            <a:ext cx="8675519" cy="1400530"/>
          </a:xfrm>
        </p:spPr>
        <p:txBody>
          <a:bodyPr/>
          <a:lstStyle/>
          <a:p>
            <a:r>
              <a:rPr lang="en-US" dirty="0" smtClean="0"/>
              <a:t>About Mac users…</a:t>
            </a:r>
            <a:endParaRPr lang="en-US" dirty="0"/>
          </a:p>
        </p:txBody>
      </p:sp>
    </p:spTree>
    <p:extLst>
      <p:ext uri="{BB962C8B-B14F-4D97-AF65-F5344CB8AC3E}">
        <p14:creationId xmlns:p14="http://schemas.microsoft.com/office/powerpoint/2010/main" val="313330941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Finder</a:t>
            </a:r>
          </a:p>
          <a:p>
            <a:pPr>
              <a:lnSpc>
                <a:spcPct val="450000"/>
              </a:lnSpc>
            </a:pPr>
            <a:r>
              <a:rPr lang="en-US" sz="2000" dirty="0" smtClean="0">
                <a:effectLst>
                  <a:outerShdw blurRad="38100" dist="38100" dir="2700000" algn="tl">
                    <a:srgbClr val="000000">
                      <a:alpha val="43137"/>
                    </a:srgbClr>
                  </a:outerShdw>
                </a:effectLst>
              </a:rPr>
              <a:t>Application Menu</a:t>
            </a:r>
          </a:p>
          <a:p>
            <a:pPr>
              <a:lnSpc>
                <a:spcPct val="450000"/>
              </a:lnSpc>
            </a:pPr>
            <a:r>
              <a:rPr lang="en-US" sz="2000" dirty="0" smtClean="0">
                <a:effectLst>
                  <a:outerShdw blurRad="38100" dist="38100" dir="2700000" algn="tl">
                    <a:srgbClr val="000000">
                      <a:alpha val="43137"/>
                    </a:srgbClr>
                  </a:outerShdw>
                </a:effectLst>
              </a:rPr>
              <a:t>Dock</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Windows Explorer</a:t>
            </a:r>
          </a:p>
          <a:p>
            <a:pPr>
              <a:lnSpc>
                <a:spcPct val="450000"/>
              </a:lnSpc>
            </a:pPr>
            <a:r>
              <a:rPr lang="en-US" sz="2000" dirty="0" smtClean="0">
                <a:effectLst>
                  <a:outerShdw blurRad="38100" dist="38100" dir="2700000" algn="tl">
                    <a:srgbClr val="000000">
                      <a:alpha val="43137"/>
                    </a:srgbClr>
                  </a:outerShdw>
                </a:effectLst>
              </a:rPr>
              <a:t>Ribbon Menu</a:t>
            </a:r>
          </a:p>
          <a:p>
            <a:pPr>
              <a:lnSpc>
                <a:spcPct val="450000"/>
              </a:lnSpc>
            </a:pPr>
            <a:r>
              <a:rPr lang="en-US" sz="2000" dirty="0" smtClean="0">
                <a:effectLst>
                  <a:outerShdw blurRad="38100" dist="38100" dir="2700000" algn="tl">
                    <a:srgbClr val="000000">
                      <a:alpha val="43137"/>
                    </a:srgbClr>
                  </a:outerShdw>
                </a:effectLst>
              </a:rPr>
              <a:t>Taskbar</a:t>
            </a:r>
            <a:endParaRPr lang="en-US" sz="2000" dirty="0">
              <a:effectLst>
                <a:outerShdw blurRad="38100" dist="38100" dir="2700000" algn="tl">
                  <a:srgbClr val="000000">
                    <a:alpha val="43137"/>
                  </a:srgbClr>
                </a:outerShdw>
              </a:effectLst>
            </a:endParaRP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731" t="10476" r="53564" b="51759"/>
          <a:stretch/>
        </p:blipFill>
        <p:spPr>
          <a:xfrm>
            <a:off x="6142616" y="3439530"/>
            <a:ext cx="3679115" cy="1097280"/>
          </a:xfrm>
          <a:prstGeom prst="rect">
            <a:avLst/>
          </a:prstGeom>
          <a:ln>
            <a:noFill/>
          </a:ln>
          <a:effectLst>
            <a:outerShdw blurRad="190500" algn="tl" rotWithShape="0">
              <a:srgbClr val="000000">
                <a:alpha val="70000"/>
              </a:srgbClr>
            </a:outerShdw>
          </a:effectLst>
        </p:spPr>
      </p:pic>
      <p:pic>
        <p:nvPicPr>
          <p:cNvPr id="8" name="Imagen 7"/>
          <p:cNvPicPr>
            <a:picLocks noChangeAspect="1"/>
          </p:cNvPicPr>
          <p:nvPr/>
        </p:nvPicPr>
        <p:blipFill rotWithShape="1">
          <a:blip r:embed="rId3"/>
          <a:srcRect r="73111" b="97741"/>
          <a:stretch/>
        </p:blipFill>
        <p:spPr>
          <a:xfrm>
            <a:off x="1103312" y="4044876"/>
            <a:ext cx="3688080" cy="193638"/>
          </a:xfrm>
          <a:prstGeom prst="rect">
            <a:avLst/>
          </a:prstGeom>
          <a:ln>
            <a:noFill/>
          </a:ln>
          <a:effectLst>
            <a:outerShdw blurRad="190500" algn="tl" rotWithShape="0">
              <a:srgbClr val="000000">
                <a:alpha val="70000"/>
              </a:srgbClr>
            </a:outerShdw>
          </a:effectLst>
        </p:spPr>
      </p:pic>
      <p:pic>
        <p:nvPicPr>
          <p:cNvPr id="9" name="Imagen 8"/>
          <p:cNvPicPr>
            <a:picLocks noChangeAspect="1"/>
          </p:cNvPicPr>
          <p:nvPr/>
        </p:nvPicPr>
        <p:blipFill>
          <a:blip r:embed="rId4"/>
          <a:stretch>
            <a:fillRect/>
          </a:stretch>
        </p:blipFill>
        <p:spPr>
          <a:xfrm>
            <a:off x="1211637" y="5495376"/>
            <a:ext cx="2961905" cy="609524"/>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5"/>
          <a:stretch>
            <a:fillRect/>
          </a:stretch>
        </p:blipFill>
        <p:spPr>
          <a:xfrm>
            <a:off x="6142616" y="5495376"/>
            <a:ext cx="5084322" cy="609524"/>
          </a:xfrm>
          <a:prstGeom prst="rect">
            <a:avLst/>
          </a:prstGeom>
          <a:ln>
            <a:noFill/>
          </a:ln>
          <a:effectLst>
            <a:outerShdw blurRad="190500" algn="tl" rotWithShape="0">
              <a:srgbClr val="000000">
                <a:alpha val="70000"/>
              </a:srgbClr>
            </a:outerShdw>
          </a:effec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7556" y="1884719"/>
            <a:ext cx="1080000" cy="1080000"/>
          </a:xfrm>
          <a:prstGeom prst="rect">
            <a:avLst/>
          </a:prstGeom>
          <a:ln>
            <a:noFill/>
          </a:ln>
          <a:effectLst>
            <a:outerShdw blurRad="190500" algn="tl" rotWithShape="0">
              <a:srgbClr val="000000">
                <a:alpha val="70000"/>
              </a:srgbClr>
            </a:outerShdw>
          </a:effectLst>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2616" y="1934706"/>
            <a:ext cx="1080000" cy="1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83196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Launchpad</a:t>
            </a:r>
          </a:p>
          <a:p>
            <a:pPr>
              <a:lnSpc>
                <a:spcPct val="450000"/>
              </a:lnSpc>
            </a:pPr>
            <a:r>
              <a:rPr lang="en-US" sz="2000" dirty="0" smtClean="0">
                <a:effectLst>
                  <a:outerShdw blurRad="38100" dist="38100" dir="2700000" algn="tl">
                    <a:srgbClr val="000000">
                      <a:alpha val="43137"/>
                    </a:srgbClr>
                  </a:outerShdw>
                </a:effectLst>
              </a:rPr>
              <a:t>Alias</a:t>
            </a:r>
          </a:p>
          <a:p>
            <a:pPr>
              <a:lnSpc>
                <a:spcPct val="450000"/>
              </a:lnSpc>
            </a:pPr>
            <a:r>
              <a:rPr lang="en-US" sz="2000" dirty="0" smtClean="0">
                <a:effectLst>
                  <a:outerShdw blurRad="38100" dist="38100" dir="2700000" algn="tl">
                    <a:srgbClr val="000000">
                      <a:alpha val="43137"/>
                    </a:srgbClr>
                  </a:outerShdw>
                </a:effectLst>
              </a:rPr>
              <a:t>System Preferences</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Start Menu</a:t>
            </a:r>
          </a:p>
          <a:p>
            <a:pPr>
              <a:lnSpc>
                <a:spcPct val="450000"/>
              </a:lnSpc>
            </a:pPr>
            <a:r>
              <a:rPr lang="en-US" sz="2000" dirty="0" smtClean="0">
                <a:effectLst>
                  <a:outerShdw blurRad="38100" dist="38100" dir="2700000" algn="tl">
                    <a:srgbClr val="000000">
                      <a:alpha val="43137"/>
                    </a:srgbClr>
                  </a:outerShdw>
                </a:effectLst>
              </a:rPr>
              <a:t>Shortcut</a:t>
            </a:r>
          </a:p>
          <a:p>
            <a:pPr>
              <a:lnSpc>
                <a:spcPct val="450000"/>
              </a:lnSpc>
            </a:pPr>
            <a:r>
              <a:rPr lang="en-US" sz="2000" dirty="0" smtClean="0">
                <a:effectLst>
                  <a:outerShdw blurRad="38100" dist="38100" dir="2700000" algn="tl">
                    <a:srgbClr val="000000">
                      <a:alpha val="43137"/>
                    </a:srgbClr>
                  </a:outerShdw>
                </a:effectLst>
              </a:rPr>
              <a:t>Control Panel</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750" y="1884719"/>
            <a:ext cx="1080000" cy="108000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444" y="1884719"/>
            <a:ext cx="1080000" cy="1080000"/>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750" y="3404900"/>
            <a:ext cx="1080000" cy="1080000"/>
          </a:xfrm>
          <a:prstGeom prst="rect">
            <a:avLst/>
          </a:prstGeom>
        </p:spPr>
      </p:pic>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444" y="3404900"/>
            <a:ext cx="1080000" cy="1080000"/>
          </a:xfrm>
          <a:prstGeom prst="rect">
            <a:avLst/>
          </a:prstGeom>
        </p:spPr>
      </p:pic>
      <p:pic>
        <p:nvPicPr>
          <p:cNvPr id="20" name="Imagen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2750" y="5024900"/>
            <a:ext cx="1080000" cy="108000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5444" y="5024900"/>
            <a:ext cx="1080000" cy="1080000"/>
          </a:xfrm>
          <a:prstGeom prst="rect">
            <a:avLst/>
          </a:prstGeom>
        </p:spPr>
      </p:pic>
    </p:spTree>
    <p:extLst>
      <p:ext uri="{BB962C8B-B14F-4D97-AF65-F5344CB8AC3E}">
        <p14:creationId xmlns:p14="http://schemas.microsoft.com/office/powerpoint/2010/main" val="25042667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03312" y="328276"/>
            <a:ext cx="4396338"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Mac Item</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4" name="Marcador de contenido 3"/>
          <p:cNvSpPr>
            <a:spLocks noGrp="1"/>
          </p:cNvSpPr>
          <p:nvPr>
            <p:ph sz="half" idx="2"/>
          </p:nvPr>
        </p:nvSpPr>
        <p:spPr>
          <a:xfrm>
            <a:off x="1103312" y="753100"/>
            <a:ext cx="4396339" cy="5351800"/>
          </a:xfrm>
        </p:spPr>
        <p:txBody>
          <a:bodyPr>
            <a:normAutofit/>
          </a:bodyPr>
          <a:lstStyle/>
          <a:p>
            <a:pPr>
              <a:lnSpc>
                <a:spcPct val="450000"/>
              </a:lnSpc>
            </a:pPr>
            <a:r>
              <a:rPr lang="en-US" sz="2000" dirty="0" smtClean="0">
                <a:effectLst>
                  <a:outerShdw blurRad="38100" dist="38100" dir="2700000" algn="tl">
                    <a:srgbClr val="000000">
                      <a:alpha val="43137"/>
                    </a:srgbClr>
                  </a:outerShdw>
                </a:effectLst>
              </a:rPr>
              <a:t>Terminal</a:t>
            </a:r>
          </a:p>
          <a:p>
            <a:pPr>
              <a:lnSpc>
                <a:spcPct val="450000"/>
              </a:lnSpc>
            </a:pPr>
            <a:r>
              <a:rPr lang="en-US" sz="2000" dirty="0" smtClean="0">
                <a:effectLst>
                  <a:outerShdw blurRad="38100" dist="38100" dir="2700000" algn="tl">
                    <a:srgbClr val="000000">
                      <a:alpha val="43137"/>
                    </a:srgbClr>
                  </a:outerShdw>
                </a:effectLst>
              </a:rPr>
              <a:t>Utilities</a:t>
            </a:r>
          </a:p>
          <a:p>
            <a:pPr>
              <a:lnSpc>
                <a:spcPct val="450000"/>
              </a:lnSpc>
            </a:pPr>
            <a:r>
              <a:rPr lang="en-US" sz="2000" dirty="0" smtClean="0">
                <a:effectLst>
                  <a:outerShdw blurRad="38100" dist="38100" dir="2700000" algn="tl">
                    <a:srgbClr val="000000">
                      <a:alpha val="43137"/>
                    </a:srgbClr>
                  </a:outerShdw>
                </a:effectLst>
              </a:rPr>
              <a:t>Trash can</a:t>
            </a:r>
            <a:endParaRPr lang="en-US" sz="2000" dirty="0">
              <a:effectLst>
                <a:outerShdw blurRad="38100" dist="38100" dir="2700000" algn="tl">
                  <a:srgbClr val="000000">
                    <a:alpha val="43137"/>
                  </a:srgbClr>
                </a:outerShdw>
              </a:effectLst>
            </a:endParaRPr>
          </a:p>
        </p:txBody>
      </p:sp>
      <p:sp>
        <p:nvSpPr>
          <p:cNvPr id="5" name="Marcador de texto 4"/>
          <p:cNvSpPr>
            <a:spLocks noGrp="1"/>
          </p:cNvSpPr>
          <p:nvPr>
            <p:ph type="body" sz="quarter" idx="3"/>
          </p:nvPr>
        </p:nvSpPr>
        <p:spPr>
          <a:xfrm>
            <a:off x="5654494" y="328276"/>
            <a:ext cx="4396339" cy="576262"/>
          </a:xfrm>
        </p:spPr>
        <p:txBody>
          <a:bodyPr/>
          <a:lstStyle/>
          <a:p>
            <a:r>
              <a:rPr lang="en-US" sz="2800" dirty="0" smtClean="0">
                <a:solidFill>
                  <a:schemeClr val="accent3">
                    <a:lumMod val="40000"/>
                    <a:lumOff val="60000"/>
                  </a:schemeClr>
                </a:solidFill>
                <a:effectLst>
                  <a:outerShdw blurRad="38100" dist="38100" dir="2700000" algn="tl">
                    <a:srgbClr val="000000">
                      <a:alpha val="43137"/>
                    </a:srgbClr>
                  </a:outerShdw>
                </a:effectLst>
              </a:rPr>
              <a:t>Windows Equivalent</a:t>
            </a:r>
            <a:endParaRPr lang="en-US" sz="2800" dirty="0">
              <a:solidFill>
                <a:schemeClr val="accent3">
                  <a:lumMod val="40000"/>
                  <a:lumOff val="60000"/>
                </a:schemeClr>
              </a:solidFill>
              <a:effectLst>
                <a:outerShdw blurRad="38100" dist="38100" dir="2700000" algn="tl">
                  <a:srgbClr val="000000">
                    <a:alpha val="43137"/>
                  </a:srgbClr>
                </a:outerShdw>
              </a:effectLst>
            </a:endParaRPr>
          </a:p>
        </p:txBody>
      </p:sp>
      <p:sp>
        <p:nvSpPr>
          <p:cNvPr id="6" name="Marcador de contenido 5"/>
          <p:cNvSpPr>
            <a:spLocks noGrp="1"/>
          </p:cNvSpPr>
          <p:nvPr>
            <p:ph sz="quarter" idx="4"/>
          </p:nvPr>
        </p:nvSpPr>
        <p:spPr>
          <a:xfrm>
            <a:off x="5654495" y="753100"/>
            <a:ext cx="4396339" cy="5351800"/>
          </a:xfrm>
        </p:spPr>
        <p:txBody>
          <a:bodyPr>
            <a:noAutofit/>
          </a:bodyPr>
          <a:lstStyle/>
          <a:p>
            <a:pPr>
              <a:lnSpc>
                <a:spcPct val="450000"/>
              </a:lnSpc>
            </a:pPr>
            <a:r>
              <a:rPr lang="en-US" sz="2000" dirty="0" smtClean="0">
                <a:effectLst>
                  <a:outerShdw blurRad="38100" dist="38100" dir="2700000" algn="tl">
                    <a:srgbClr val="000000">
                      <a:alpha val="43137"/>
                    </a:srgbClr>
                  </a:outerShdw>
                </a:effectLst>
              </a:rPr>
              <a:t>Command Prompt/PowerShell</a:t>
            </a:r>
          </a:p>
          <a:p>
            <a:pPr>
              <a:lnSpc>
                <a:spcPct val="450000"/>
              </a:lnSpc>
            </a:pPr>
            <a:r>
              <a:rPr lang="en-US" sz="2000" dirty="0" smtClean="0">
                <a:effectLst>
                  <a:outerShdw blurRad="38100" dist="38100" dir="2700000" algn="tl">
                    <a:srgbClr val="000000">
                      <a:alpha val="43137"/>
                    </a:srgbClr>
                  </a:outerShdw>
                </a:effectLst>
              </a:rPr>
              <a:t>Windows Accessories</a:t>
            </a:r>
          </a:p>
          <a:p>
            <a:pPr>
              <a:lnSpc>
                <a:spcPct val="450000"/>
              </a:lnSpc>
            </a:pPr>
            <a:r>
              <a:rPr lang="en-US" sz="2000" dirty="0" smtClean="0">
                <a:effectLst>
                  <a:outerShdw blurRad="38100" dist="38100" dir="2700000" algn="tl">
                    <a:srgbClr val="000000">
                      <a:alpha val="43137"/>
                    </a:srgbClr>
                  </a:outerShdw>
                </a:effectLst>
              </a:rPr>
              <a:t>Recycle bin</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975" y="1884719"/>
            <a:ext cx="1080000" cy="108000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291" y="1884719"/>
            <a:ext cx="1080000" cy="1080000"/>
          </a:xfrm>
          <a:prstGeom prst="rect">
            <a:avLst/>
          </a:prstGeom>
        </p:spPr>
      </p:pic>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t="8011" r="27300"/>
          <a:stretch/>
        </p:blipFill>
        <p:spPr>
          <a:xfrm>
            <a:off x="6109447" y="3454809"/>
            <a:ext cx="1318215" cy="1080000"/>
          </a:xfrm>
          <a:prstGeom prst="rect">
            <a:avLst/>
          </a:prstGeom>
        </p:spPr>
      </p:pic>
      <p:pic>
        <p:nvPicPr>
          <p:cNvPr id="11" name="Imagen 10"/>
          <p:cNvPicPr>
            <a:picLocks noChangeAspect="1"/>
          </p:cNvPicPr>
          <p:nvPr/>
        </p:nvPicPr>
        <p:blipFill>
          <a:blip r:embed="rId5">
            <a:extLst>
              <a:ext uri="{BEBA8EAE-BF5A-486C-A8C5-ECC9F3942E4B}">
                <a14:imgProps xmlns:a14="http://schemas.microsoft.com/office/drawing/2010/main">
                  <a14:imgLayer r:embed="rId6">
                    <a14:imgEffect>
                      <a14:backgroundRemoval t="9961" b="89844" l="2148" r="95313">
                        <a14:foregroundMark x1="25000" y1="20898" x2="25000" y2="20898"/>
                        <a14:foregroundMark x1="19141" y1="68555" x2="19141" y2="68555"/>
                        <a14:foregroundMark x1="18750" y1="63867" x2="18750" y2="63867"/>
                        <a14:foregroundMark x1="25195" y1="71875" x2="25195" y2="71875"/>
                        <a14:foregroundMark x1="6445" y1="75195" x2="6445" y2="75195"/>
                        <a14:foregroundMark x1="11328" y1="83008" x2="11328" y2="83008"/>
                        <a14:foregroundMark x1="77734" y1="85938" x2="77734" y2="85938"/>
                        <a14:foregroundMark x1="85352" y1="76953" x2="85352" y2="76953"/>
                        <a14:foregroundMark x1="77734" y1="72266" x2="77734" y2="72266"/>
                        <a14:foregroundMark x1="64844" y1="71094" x2="63086" y2="69336"/>
                        <a14:foregroundMark x1="95313" y1="71094" x2="95313" y2="71094"/>
                        <a14:foregroundMark x1="2148" y1="32813" x2="2148" y2="32813"/>
                      </a14:backgroundRemoval>
                    </a14:imgEffect>
                  </a14:imgLayer>
                </a14:imgProps>
              </a:ext>
            </a:extLst>
          </a:blip>
          <a:stretch>
            <a:fillRect/>
          </a:stretch>
        </p:blipFill>
        <p:spPr>
          <a:xfrm>
            <a:off x="1479975" y="3454809"/>
            <a:ext cx="1080000" cy="1080000"/>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9447" y="5024899"/>
            <a:ext cx="1080000" cy="1080000"/>
          </a:xfrm>
          <a:prstGeom prst="rect">
            <a:avLst/>
          </a:prstGeom>
        </p:spPr>
      </p:pic>
      <p:pic>
        <p:nvPicPr>
          <p:cNvPr id="14" name="Imagen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9975" y="5024899"/>
            <a:ext cx="1080000" cy="1080000"/>
          </a:xfrm>
          <a:prstGeom prst="rect">
            <a:avLst/>
          </a:prstGeom>
        </p:spPr>
      </p:pic>
      <p:pic>
        <p:nvPicPr>
          <p:cNvPr id="10" name="Imagen 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64291" y="1884718"/>
            <a:ext cx="1080000" cy="1080000"/>
          </a:xfrm>
          <a:prstGeom prst="rect">
            <a:avLst/>
          </a:prstGeom>
        </p:spPr>
      </p:pic>
    </p:spTree>
    <p:extLst>
      <p:ext uri="{BB962C8B-B14F-4D97-AF65-F5344CB8AC3E}">
        <p14:creationId xmlns:p14="http://schemas.microsoft.com/office/powerpoint/2010/main" val="5099721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extLst>
              <a:ext uri="{BEBA8EAE-BF5A-486C-A8C5-ECC9F3942E4B}">
                <a14:imgProps xmlns:a14="http://schemas.microsoft.com/office/drawing/2010/main">
                  <a14:imgLayer r:embed="rId3">
                    <a14:imgEffect>
                      <a14:artisticBlur/>
                    </a14:imgEffect>
                    <a14:imgEffect>
                      <a14:colorTemperature colorTemp="6000"/>
                    </a14:imgEffect>
                    <a14:imgEffect>
                      <a14:saturation sat="33000"/>
                    </a14:imgEffect>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154954" y="1447801"/>
            <a:ext cx="8825659" cy="1058732"/>
          </a:xfrm>
        </p:spPr>
        <p:txBody>
          <a:bodyPr/>
          <a:lstStyle/>
          <a:p>
            <a:pPr algn="ctr"/>
            <a:r>
              <a:rPr lang="en-US" dirty="0" smtClean="0"/>
              <a:t>Office for Mac Installation</a:t>
            </a:r>
            <a:endParaRPr lang="en-US" dirty="0"/>
          </a:p>
        </p:txBody>
      </p:sp>
      <p:pic>
        <p:nvPicPr>
          <p:cNvPr id="7" name="Imagen 6"/>
          <p:cNvPicPr>
            <a:picLocks noChangeAspect="1"/>
          </p:cNvPicPr>
          <p:nvPr/>
        </p:nvPicPr>
        <p:blipFill>
          <a:blip r:embed="rId4" cstate="print">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4737100" y="2286794"/>
            <a:ext cx="2284413" cy="2284413"/>
          </a:xfrm>
          <a:prstGeom prst="rect">
            <a:avLst/>
          </a:prstGeom>
          <a:ln>
            <a:noFill/>
          </a:ln>
          <a:effectLst>
            <a:softEdge rad="112500"/>
          </a:effectLst>
        </p:spPr>
      </p:pic>
      <p:pic>
        <p:nvPicPr>
          <p:cNvPr id="6" name="Imagen 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421427" y="4571207"/>
            <a:ext cx="4915757" cy="11313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905901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452718"/>
            <a:ext cx="8947522" cy="1400530"/>
          </a:xfrm>
        </p:spPr>
        <p:txBody>
          <a:bodyPr/>
          <a:lstStyle/>
          <a:p>
            <a:r>
              <a:rPr lang="en-US" dirty="0" smtClean="0"/>
              <a:t>1. Check the MacOS version</a:t>
            </a:r>
            <a:endParaRPr lang="en-US" dirty="0"/>
          </a:p>
        </p:txBody>
      </p:sp>
      <p:sp>
        <p:nvSpPr>
          <p:cNvPr id="3" name="Marcador de contenido 2"/>
          <p:cNvSpPr>
            <a:spLocks noGrp="1"/>
          </p:cNvSpPr>
          <p:nvPr>
            <p:ph idx="1"/>
          </p:nvPr>
        </p:nvSpPr>
        <p:spPr>
          <a:xfrm>
            <a:off x="1211935" y="2100135"/>
            <a:ext cx="3533234" cy="1409250"/>
          </a:xfrm>
        </p:spPr>
        <p:txBody>
          <a:bodyPr/>
          <a:lstStyle/>
          <a:p>
            <a:r>
              <a:rPr lang="en-US" dirty="0" smtClean="0"/>
              <a:t>You can achieve this by going to the </a:t>
            </a:r>
            <a:r>
              <a:rPr lang="en-US" dirty="0"/>
              <a:t>apple (</a:t>
            </a:r>
            <a:r>
              <a:rPr lang="en-US" dirty="0" smtClean="0"/>
              <a:t>  )icon, and selecting the option “About this Mac”</a:t>
            </a:r>
            <a:endParaRPr lang="en-US" dirty="0"/>
          </a:p>
        </p:txBody>
      </p:sp>
      <p:pic>
        <p:nvPicPr>
          <p:cNvPr id="5" name="Imagen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060265" y="2418380"/>
            <a:ext cx="360000" cy="360000"/>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r="81141" b="70396"/>
          <a:stretch/>
        </p:blipFill>
        <p:spPr>
          <a:xfrm>
            <a:off x="1593892" y="3446660"/>
            <a:ext cx="3043700" cy="2986162"/>
          </a:xfrm>
          <a:prstGeom prst="rect">
            <a:avLst/>
          </a:prstGeom>
          <a:ln>
            <a:noFill/>
          </a:ln>
          <a:effectLst>
            <a:outerShdw blurRad="190500" algn="tl" rotWithShape="0">
              <a:srgbClr val="000000">
                <a:alpha val="70000"/>
              </a:srgbClr>
            </a:outerShdw>
          </a:effectLst>
        </p:spPr>
      </p:pic>
      <p:sp>
        <p:nvSpPr>
          <p:cNvPr id="7" name="Marco 6"/>
          <p:cNvSpPr/>
          <p:nvPr/>
        </p:nvSpPr>
        <p:spPr>
          <a:xfrm>
            <a:off x="1700754" y="3659991"/>
            <a:ext cx="2936838" cy="376517"/>
          </a:xfrm>
          <a:prstGeom prst="frame">
            <a:avLst/>
          </a:prstGeom>
          <a:solidFill>
            <a:srgbClr val="73FF2D"/>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echa derecha 7"/>
          <p:cNvSpPr/>
          <p:nvPr/>
        </p:nvSpPr>
        <p:spPr>
          <a:xfrm>
            <a:off x="4978998" y="4531361"/>
            <a:ext cx="1040802" cy="231140"/>
          </a:xfrm>
          <a:prstGeom prst="rightArrow">
            <a:avLst/>
          </a:prstGeom>
          <a:solidFill>
            <a:srgbClr val="73FF2D"/>
          </a:solidFill>
          <a:ln>
            <a:solidFill>
              <a:srgbClr val="F16F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l="29736" t="17455" r="29671" b="43358"/>
          <a:stretch/>
        </p:blipFill>
        <p:spPr>
          <a:xfrm>
            <a:off x="6361206" y="2979361"/>
            <a:ext cx="5527721" cy="33351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5715468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245</TotalTime>
  <Words>178</Words>
  <Application>Microsoft Office PowerPoint</Application>
  <PresentationFormat>Panorámica</PresentationFormat>
  <Paragraphs>38</Paragraphs>
  <Slides>12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12</vt:i4>
      </vt:variant>
    </vt:vector>
  </HeadingPairs>
  <TitlesOfParts>
    <vt:vector size="16" baseType="lpstr">
      <vt:lpstr>Arial</vt:lpstr>
      <vt:lpstr>Century Gothic</vt:lpstr>
      <vt:lpstr>Wingdings 3</vt:lpstr>
      <vt:lpstr>Ion</vt:lpstr>
      <vt:lpstr>Mac Installation &amp; Activation  -Basic Troubleshooting-</vt:lpstr>
      <vt:lpstr>Topics to be covered</vt:lpstr>
      <vt:lpstr>Mac Terminology</vt:lpstr>
      <vt:lpstr>About Mac users…</vt:lpstr>
      <vt:lpstr>Presentación de PowerPoint</vt:lpstr>
      <vt:lpstr>Presentación de PowerPoint</vt:lpstr>
      <vt:lpstr>Presentación de PowerPoint</vt:lpstr>
      <vt:lpstr>Office for Mac Installation</vt:lpstr>
      <vt:lpstr>1. Check the MacOS version</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Installation &amp;</dc:title>
  <dc:creator>Elnnon</dc:creator>
  <cp:lastModifiedBy>Elnnon</cp:lastModifiedBy>
  <cp:revision>47</cp:revision>
  <dcterms:created xsi:type="dcterms:W3CDTF">2018-10-18T06:47:55Z</dcterms:created>
  <dcterms:modified xsi:type="dcterms:W3CDTF">2018-10-20T04:05:05Z</dcterms:modified>
</cp:coreProperties>
</file>